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3"/>
  </p:notesMasterIdLst>
  <p:sldIdLst>
    <p:sldId id="256" r:id="rId2"/>
    <p:sldId id="293" r:id="rId3"/>
    <p:sldId id="302" r:id="rId4"/>
    <p:sldId id="295" r:id="rId5"/>
    <p:sldId id="298" r:id="rId6"/>
    <p:sldId id="310" r:id="rId7"/>
    <p:sldId id="311" r:id="rId8"/>
    <p:sldId id="314" r:id="rId9"/>
    <p:sldId id="313" r:id="rId10"/>
    <p:sldId id="312" r:id="rId11"/>
    <p:sldId id="30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EEFA61-E610-4A70-A40D-7C97B57B420E}">
          <p14:sldIdLst>
            <p14:sldId id="256"/>
            <p14:sldId id="293"/>
            <p14:sldId id="302"/>
            <p14:sldId id="295"/>
            <p14:sldId id="298"/>
            <p14:sldId id="310"/>
            <p14:sldId id="311"/>
            <p14:sldId id="314"/>
            <p14:sldId id="313"/>
            <p14:sldId id="312"/>
            <p14:sldId id="308"/>
          </p14:sldIdLst>
        </p14:section>
        <p14:section name="Раздел без заголовка" id="{CF58735C-7E8F-4C76-9316-D16FF7A909B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D4D"/>
    <a:srgbClr val="99B153"/>
    <a:srgbClr val="EEC6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5E32-0BFF-498B-9905-DAEC314A68B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623A-C86D-4D0B-BEC7-9346CB235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8B6279-DBC0-49C6-A7CA-A83CCBC8D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18" y="2149311"/>
            <a:ext cx="10642861" cy="4708689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4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+mn-lt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Система помощи женщинам и детям, пострадавшим от насилия и травли, основанная на взаимодействии.</a:t>
            </a:r>
            <a:b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+mn-lt"/>
                <a:cs typeface="Times New Roman" panose="02020603050405020304" pitchFamily="18" charset="0"/>
              </a:rPr>
            </a:b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466" y="839585"/>
            <a:ext cx="7007018" cy="124691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>
                    <a:lumMod val="50000"/>
                  </a:schemeClr>
                </a:solidFill>
                <a:ea typeface="MS Mincho"/>
              </a:rPr>
              <a:t>помощь семьям подростков с деструктивным поведением</a:t>
            </a:r>
            <a:br>
              <a:rPr lang="ru-RU" sz="2700" b="1" dirty="0" smtClean="0">
                <a:solidFill>
                  <a:schemeClr val="bg1">
                    <a:lumMod val="50000"/>
                  </a:schemeClr>
                </a:solidFill>
                <a:ea typeface="MS Mincho"/>
              </a:rPr>
            </a:br>
            <a:endParaRPr lang="ru-RU"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2465" y="2502006"/>
            <a:ext cx="8429105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Консультации психолога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Группа развития родительских компетенций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prstClr val="black"/>
                </a:solidFill>
              </a:rPr>
              <a:t>Тренинговая</a:t>
            </a:r>
            <a:r>
              <a:rPr lang="ru-RU" sz="2000" dirty="0" smtClean="0">
                <a:solidFill>
                  <a:prstClr val="black"/>
                </a:solidFill>
              </a:rPr>
              <a:t> группа для подростков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Группа поддержки для мам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Регистрация на семинар для психологов, работающих с подростками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08" y="3466685"/>
            <a:ext cx="2114845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665A506-5E02-4676-B279-8BF518FEE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90" y="794129"/>
            <a:ext cx="5484434" cy="348968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438377" y="4646427"/>
            <a:ext cx="6234387" cy="203753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Эл. почта: centerverba@mail.ru</a:t>
            </a:r>
          </a:p>
          <a:p>
            <a:pPr marL="514350" indent="-514350" algn="just">
              <a:buFont typeface="Arial" panose="020B0604020202020204" pitchFamily="34" charset="0"/>
              <a:buNone/>
              <a:defRPr/>
            </a:pPr>
            <a:r>
              <a:rPr lang="ru-RU" dirty="0" smtClean="0"/>
              <a:t>Сайт : </a:t>
            </a:r>
            <a:r>
              <a:rPr lang="en-US" dirty="0" smtClean="0"/>
              <a:t>http://centerverba.ru/</a:t>
            </a: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Уникальность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Кризисный центр  Верба - крупнейшая в Красноярском крае экспертная организация, которая помогает жертвам насилия в семье. Верба не только профессионально и бесплатно помогает людям получить юридическую и психологическую поддержку, но и работает как ресурсный центр для других специалистов, работающих с темой насилия в семье. Аналогов в Красноярском крае нет.</a:t>
            </a:r>
          </a:p>
          <a:p>
            <a:endParaRPr lang="ru-RU" dirty="0" smtClean="0"/>
          </a:p>
          <a:p>
            <a:r>
              <a:rPr lang="ru-RU" dirty="0" smtClean="0"/>
              <a:t>За 25 лет более 22 000 человек получили помощь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53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541" y="490336"/>
            <a:ext cx="9366325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Реализуются программы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279" y="1995871"/>
            <a:ext cx="5360822" cy="3508977"/>
          </a:xfrm>
        </p:spPr>
        <p:txBody>
          <a:bodyPr>
            <a:normAutofit fontScale="92500" lnSpcReduction="10000"/>
          </a:bodyPr>
          <a:lstStyle/>
          <a:p>
            <a:pPr marL="68580" lvl="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sz="2800" dirty="0"/>
              <a:t>«Помощь людям, подвергшимся насилию в семье» </a:t>
            </a:r>
            <a:endParaRPr lang="ru-RU" sz="2800" dirty="0" smtClean="0"/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«Предотвращение школьной травли (</a:t>
            </a:r>
            <a:r>
              <a:rPr lang="ru-RU" sz="2800" dirty="0" smtClean="0"/>
              <a:t>буллинга)и других форм деструктивного поведения подростков».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94" y="4138367"/>
            <a:ext cx="3343756" cy="2225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94" y="1394980"/>
            <a:ext cx="3278764" cy="24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9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74" y="575177"/>
            <a:ext cx="9366325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Помощь женщинам и детям, пострадавшим от насилия. Путь </a:t>
            </a:r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благополучателя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54" y="1904214"/>
            <a:ext cx="8083558" cy="42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 вправо 35"/>
          <p:cNvSpPr/>
          <p:nvPr/>
        </p:nvSpPr>
        <p:spPr>
          <a:xfrm>
            <a:off x="7659583" y="2917296"/>
            <a:ext cx="600153" cy="287055"/>
          </a:xfrm>
          <a:prstGeom prst="rightArrow">
            <a:avLst>
              <a:gd name="adj1" fmla="val 19702"/>
              <a:gd name="adj2" fmla="val 57574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168" y="802059"/>
            <a:ext cx="7007018" cy="81565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Преодоление школьной травли. </a:t>
            </a:r>
            <a:r>
              <a:rPr lang="ru-RU" sz="3100" b="1" dirty="0" smtClean="0">
                <a:solidFill>
                  <a:schemeClr val="accent2"/>
                </a:solidFill>
              </a:rPr>
              <a:t>Путь </a:t>
            </a:r>
            <a:r>
              <a:rPr lang="ru-RU" sz="3100" b="1" dirty="0" err="1" smtClean="0">
                <a:solidFill>
                  <a:schemeClr val="accent2"/>
                </a:solidFill>
              </a:rPr>
              <a:t>благополучателя</a:t>
            </a:r>
            <a:endParaRPr lang="ru-RU" sz="3100" b="1" dirty="0">
              <a:solidFill>
                <a:schemeClr val="accent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03594" y="1589453"/>
            <a:ext cx="2508619" cy="1049551"/>
            <a:chOff x="478770" y="1069056"/>
            <a:chExt cx="2508619" cy="104955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78770" y="1069056"/>
              <a:ext cx="2508619" cy="98435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26821" y="1230355"/>
              <a:ext cx="2412515" cy="888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2"/>
                  </a:solidFill>
                </a:rPr>
                <a:t>Обращение в центр</a:t>
              </a:r>
              <a:endParaRPr lang="ru-RU" sz="19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54132" y="2598748"/>
            <a:ext cx="1871276" cy="901702"/>
            <a:chOff x="864927" y="2080703"/>
            <a:chExt cx="2305529" cy="76094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64927" y="2080703"/>
              <a:ext cx="2305529" cy="76094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902073" y="2117849"/>
              <a:ext cx="2231237" cy="6866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2"/>
                  </a:solidFill>
                </a:rPr>
                <a:t>Диагностика в классе</a:t>
              </a:r>
              <a:endParaRPr lang="ru-RU" sz="19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242093" y="2573809"/>
            <a:ext cx="3111707" cy="974197"/>
            <a:chOff x="3708863" y="3366982"/>
            <a:chExt cx="3111707" cy="97419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08863" y="3366982"/>
              <a:ext cx="3111707" cy="97419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756419" y="3414538"/>
              <a:ext cx="3016595" cy="8790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2"/>
                  </a:solidFill>
                </a:rPr>
                <a:t>Восстановительные методики с классом</a:t>
              </a:r>
              <a:endParaRPr lang="ru-RU" sz="19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289648" y="3826929"/>
            <a:ext cx="3064151" cy="968782"/>
            <a:chOff x="6625990" y="857458"/>
            <a:chExt cx="2386283" cy="13291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625990" y="857458"/>
              <a:ext cx="2386283" cy="132912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6690872" y="922340"/>
              <a:ext cx="2256519" cy="1199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2"/>
                  </a:solidFill>
                </a:rPr>
                <a:t>Работа с педагогами класса</a:t>
              </a:r>
              <a:endParaRPr lang="ru-RU" sz="19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372961" y="5074634"/>
            <a:ext cx="2980838" cy="915907"/>
            <a:chOff x="6494138" y="2507876"/>
            <a:chExt cx="2046738" cy="76094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494138" y="2507876"/>
              <a:ext cx="2046738" cy="76094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531284" y="2545022"/>
              <a:ext cx="1972446" cy="6866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2"/>
                  </a:solidFill>
                </a:rPr>
                <a:t>Работа с родителями</a:t>
              </a:r>
              <a:endParaRPr lang="ru-RU" sz="19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38200" y="4865705"/>
            <a:ext cx="2921876" cy="984356"/>
            <a:chOff x="4354047" y="-54948"/>
            <a:chExt cx="2508619" cy="98435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354047" y="-54948"/>
              <a:ext cx="2508619" cy="98435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402099" y="-6896"/>
              <a:ext cx="2412515" cy="888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dirty="0" smtClean="0">
                  <a:solidFill>
                    <a:schemeClr val="accent2"/>
                  </a:solidFill>
                </a:rPr>
                <a:t>Индивидуальные к</a:t>
              </a:r>
              <a:r>
                <a:rPr lang="ru-RU" sz="1900" kern="1200" dirty="0" smtClean="0">
                  <a:solidFill>
                    <a:schemeClr val="accent2"/>
                  </a:solidFill>
                </a:rPr>
                <a:t>онсультации психолога</a:t>
              </a:r>
              <a:endParaRPr lang="ru-RU" sz="1900" kern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38200" y="3750438"/>
            <a:ext cx="2921876" cy="1045273"/>
            <a:chOff x="864927" y="2080703"/>
            <a:chExt cx="2305529" cy="76094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64927" y="2080703"/>
              <a:ext cx="2305529" cy="76094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902073" y="2117849"/>
              <a:ext cx="2231237" cy="6866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2"/>
                  </a:solidFill>
                </a:rPr>
                <a:t>Тренинги для подростков группы риска</a:t>
              </a:r>
              <a:endParaRPr lang="ru-RU" sz="1900" kern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" name="Стрелка вниз 28"/>
          <p:cNvSpPr/>
          <p:nvPr/>
        </p:nvSpPr>
        <p:spPr>
          <a:xfrm>
            <a:off x="2441531" y="2665216"/>
            <a:ext cx="293779" cy="791216"/>
          </a:xfrm>
          <a:prstGeom prst="downArrow">
            <a:avLst>
              <a:gd name="adj1" fmla="val 24194"/>
              <a:gd name="adj2" fmla="val 7580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843389" y="3798137"/>
            <a:ext cx="276666" cy="2003872"/>
          </a:xfrm>
          <a:prstGeom prst="downArrow">
            <a:avLst>
              <a:gd name="adj1" fmla="val 24194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5360418" y="2238702"/>
            <a:ext cx="225469" cy="3855148"/>
          </a:xfrm>
          <a:prstGeom prst="downArrow">
            <a:avLst>
              <a:gd name="adj1" fmla="val 24194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4760265" y="2238702"/>
            <a:ext cx="600153" cy="287055"/>
          </a:xfrm>
          <a:prstGeom prst="rightArrow">
            <a:avLst>
              <a:gd name="adj1" fmla="val 19702"/>
              <a:gd name="adj2" fmla="val 57574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7654530" y="4167792"/>
            <a:ext cx="600153" cy="287055"/>
          </a:xfrm>
          <a:prstGeom prst="rightArrow">
            <a:avLst>
              <a:gd name="adj1" fmla="val 19702"/>
              <a:gd name="adj2" fmla="val 57574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686132" y="5408261"/>
            <a:ext cx="600153" cy="287055"/>
          </a:xfrm>
          <a:prstGeom prst="rightArrow">
            <a:avLst>
              <a:gd name="adj1" fmla="val 19702"/>
              <a:gd name="adj2" fmla="val 57574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2848703" y="4694888"/>
            <a:ext cx="270933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accent2"/>
                </a:solidFill>
              </a:rPr>
              <a:t>Психологическая помощь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3496849" y="4138987"/>
            <a:ext cx="35680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accent2"/>
                </a:solidFill>
              </a:rPr>
              <a:t>Работа </a:t>
            </a:r>
            <a:r>
              <a:rPr lang="ru-RU" dirty="0" err="1" smtClean="0">
                <a:solidFill>
                  <a:schemeClr val="accent2"/>
                </a:solidFill>
              </a:rPr>
              <a:t>антибуллинговой</a:t>
            </a:r>
            <a:r>
              <a:rPr lang="ru-RU" dirty="0" smtClean="0">
                <a:solidFill>
                  <a:schemeClr val="accent2"/>
                </a:solidFill>
              </a:rPr>
              <a:t> команды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760265" y="6190769"/>
            <a:ext cx="682956" cy="3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466" y="839585"/>
            <a:ext cx="7822276" cy="124691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bg1">
                    <a:lumMod val="50000"/>
                  </a:schemeClr>
                </a:solidFill>
                <a:ea typeface="MS Mincho"/>
              </a:rPr>
              <a:t>противодействие буллингу </a:t>
            </a:r>
            <a:r>
              <a:rPr lang="ru-RU" sz="2700" b="1" dirty="0" smtClean="0">
                <a:solidFill>
                  <a:schemeClr val="bg1">
                    <a:lumMod val="50000"/>
                  </a:schemeClr>
                </a:solidFill>
                <a:ea typeface="MS Mincho"/>
              </a:rPr>
              <a:t>(травли в школе)</a:t>
            </a:r>
            <a:r>
              <a:rPr lang="ru-RU" sz="2000" b="1" dirty="0" smtClean="0">
                <a:ea typeface="MS Mincho"/>
              </a:rPr>
              <a:t/>
            </a:r>
            <a:br>
              <a:rPr lang="ru-RU" sz="2000" b="1" dirty="0" smtClean="0">
                <a:ea typeface="MS Mincho"/>
              </a:rPr>
            </a:b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3100" b="1" dirty="0">
              <a:solidFill>
                <a:schemeClr val="accent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2466" y="1912447"/>
            <a:ext cx="99586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в повышении качества </a:t>
            </a:r>
            <a:r>
              <a:rPr lang="ru-RU" dirty="0" smtClean="0"/>
              <a:t>противодействия </a:t>
            </a:r>
            <a:r>
              <a:rPr lang="ru-RU" dirty="0"/>
              <a:t>буллингу и работы с его </a:t>
            </a:r>
            <a:r>
              <a:rPr lang="ru-RU" dirty="0" smtClean="0"/>
              <a:t>последствиями;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Стимулирование </a:t>
            </a:r>
            <a:r>
              <a:rPr lang="ru-RU" dirty="0"/>
              <a:t>устойчивых изменений в школах, направленных на обеспечение безопасности образовательной среды для каждого ребёнка, независимо от места проживания и иных </a:t>
            </a:r>
            <a:r>
              <a:rPr lang="ru-RU" dirty="0" smtClean="0"/>
              <a:t>обстоятельств;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Содействие </a:t>
            </a:r>
            <a:r>
              <a:rPr lang="ru-RU" dirty="0"/>
              <a:t>внедрению лучших практик и подходов к построению системы профилактики буллинга и оказанию помощи лицам, пострадавшим от </a:t>
            </a:r>
            <a:r>
              <a:rPr lang="ru-RU" dirty="0" smtClean="0"/>
              <a:t>буллинга;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Содействие </a:t>
            </a:r>
            <a:r>
              <a:rPr lang="ru-RU" dirty="0"/>
              <a:t>установлению устойчивых межсекторных связей в вопросах противодействия буллингу и построения безопасной образовательной </a:t>
            </a:r>
            <a:r>
              <a:rPr lang="ru-RU" dirty="0" smtClean="0"/>
              <a:t>среды;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Изменение </a:t>
            </a:r>
            <a:r>
              <a:rPr lang="ru-RU" dirty="0"/>
              <a:t>общественного сознания по проблеме буллинга и ценности ненасильственных </a:t>
            </a:r>
            <a:r>
              <a:rPr lang="ru-RU" dirty="0" smtClean="0"/>
              <a:t>отношений.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Оказание </a:t>
            </a:r>
            <a:r>
              <a:rPr lang="ru-RU" dirty="0"/>
              <a:t>помощи детям, затронутым буллингом.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2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466" y="839585"/>
            <a:ext cx="7007018" cy="124691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4400" b="1" dirty="0">
                <a:cs typeface="Times New Roman" panose="02020603050405020304" pitchFamily="18" charset="0"/>
              </a:rPr>
              <a:t/>
            </a:r>
            <a:br>
              <a:rPr lang="ru-RU" sz="4400" b="1" dirty="0">
                <a:cs typeface="Times New Roman" panose="02020603050405020304" pitchFamily="18" charset="0"/>
              </a:rPr>
            </a:br>
            <a:r>
              <a:rPr lang="ru-RU" sz="4400" b="1" dirty="0" smtClean="0"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bg1">
                    <a:lumMod val="50000"/>
                  </a:schemeClr>
                </a:solidFill>
                <a:ea typeface="MS Mincho"/>
              </a:rPr>
              <a:t>противодействие буллингу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MS Mincho"/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ea typeface="MS Mincho"/>
              </a:rPr>
            </a:b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Серия просветительских, обучающих, практических мероприятий с педагогами, детьми, родителями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50000"/>
                  </a:schemeClr>
                </a:solidFill>
              </a:rPr>
            </a:br>
            <a:endParaRPr lang="ru-RU" sz="3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2466" y="1795424"/>
            <a:ext cx="9925396" cy="483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Формат : лекционные, игровые, и практические занятия, и коллективное обсуждение с поиском решений.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Темы семинаров с педагогами: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«Что такое буллинг и как с ним работать» (суть феномена, опасность встречи, факторы появления и недопущения, заблуждения, способы профилактики, др.)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«Алгоритм работы со случаем» (пошаговая отработка на практике работы с конкретной ситуацией)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«Профилактические меры» (игровые занятия, анализ школьной практики, обзор профилактических программ, пр.)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«Коммуникативные техники в решении сложных педагогических задач дисциплины в классе» (ненасильственное, общение, техники коммуникации, мотивы поведения детей и способы их распознавания, пр. – практические занятия, тренинги)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«Эмоциональное выгорание педагога как фактор появления травли» (признаки выгорания, способы недопущения – практические занятия)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«Психологическая помощь жертве буллинга и агрессору» (работа с психологами)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14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74" y="575177"/>
            <a:ext cx="9366325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«Дружелюбная школа»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23675" y="2128058"/>
            <a:ext cx="9404072" cy="37045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Проводится с целью повышения мотивации школ создавать психологически безопасную среду.</a:t>
            </a:r>
          </a:p>
          <a:p>
            <a:pPr marL="0" indent="0">
              <a:buNone/>
            </a:pPr>
            <a:r>
              <a:rPr lang="ru-RU" dirty="0"/>
              <a:t>Создание мотивирующей среды – важный компонент системного решения проблемы травли. Важно, чтобы забота о психологической безопасности в школе стала естественной задачей школьных команд. </a:t>
            </a:r>
          </a:p>
          <a:p>
            <a:pPr marL="0" indent="0">
              <a:buNone/>
            </a:pPr>
            <a:r>
              <a:rPr lang="ru-RU" dirty="0"/>
              <a:t>Цель конкурса – выявление, популяризация и трансляция опыта построения поддерживающей образовательной среды, ненасильственных коммуникаций в школе. . Конкурс вызвал интерес и у управленцев, и у педагогов, и у общественности. Важным результатом конкурса мы считаем запуск нового процесса: осмысление того, что значит дружелюбие школы, как возможно его увидеть и обеспечить.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845" y="308017"/>
            <a:ext cx="291414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3" y="575177"/>
            <a:ext cx="899867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 «Дружелюбная школа»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AutoNum type="arabicPeriod"/>
            </a:pPr>
            <a:r>
              <a:rPr lang="ru-RU" b="1" dirty="0">
                <a:solidFill>
                  <a:srgbClr val="29285D"/>
                </a:solidFill>
              </a:rPr>
              <a:t>«Модель противодействия буллингу» </a:t>
            </a:r>
          </a:p>
          <a:p>
            <a:pPr lvl="0"/>
            <a:r>
              <a:rPr lang="ru-RU" dirty="0">
                <a:solidFill>
                  <a:srgbClr val="29285D"/>
                </a:solidFill>
              </a:rPr>
              <a:t>Документы школы</a:t>
            </a:r>
          </a:p>
          <a:p>
            <a:pPr lvl="0"/>
            <a:endParaRPr lang="ru-RU" b="1" dirty="0">
              <a:solidFill>
                <a:srgbClr val="29285D"/>
              </a:solidFill>
            </a:endParaRPr>
          </a:p>
          <a:p>
            <a:pPr lvl="0"/>
            <a:r>
              <a:rPr lang="ru-RU" b="1" dirty="0">
                <a:solidFill>
                  <a:srgbClr val="29285D"/>
                </a:solidFill>
              </a:rPr>
              <a:t>2. «Народное мнение» </a:t>
            </a:r>
          </a:p>
          <a:p>
            <a:pPr lvl="0"/>
            <a:r>
              <a:rPr lang="ru-RU" dirty="0">
                <a:solidFill>
                  <a:srgbClr val="29285D"/>
                </a:solidFill>
              </a:rPr>
              <a:t>Социологическое исследование мнение детей, родителей, сотрудников школы</a:t>
            </a:r>
          </a:p>
          <a:p>
            <a:pPr lvl="0"/>
            <a:endParaRPr lang="ru-RU" b="1" dirty="0">
              <a:solidFill>
                <a:srgbClr val="29285D"/>
              </a:solidFill>
            </a:endParaRPr>
          </a:p>
          <a:p>
            <a:pPr lvl="0"/>
            <a:r>
              <a:rPr lang="ru-RU" b="1" dirty="0">
                <a:solidFill>
                  <a:srgbClr val="29285D"/>
                </a:solidFill>
              </a:rPr>
              <a:t>3. «Визит эксперта» </a:t>
            </a:r>
            <a:endParaRPr lang="ru-RU" dirty="0">
              <a:solidFill>
                <a:srgbClr val="29285D"/>
              </a:solidFill>
            </a:endParaRPr>
          </a:p>
          <a:p>
            <a:pPr lvl="0"/>
            <a:r>
              <a:rPr lang="ru-RU" dirty="0">
                <a:solidFill>
                  <a:srgbClr val="29285D"/>
                </a:solidFill>
              </a:rPr>
              <a:t>Психологи посещают школы.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810" y="334065"/>
            <a:ext cx="2914652" cy="25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3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1123</TotalTime>
  <Words>551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MS Mincho</vt:lpstr>
      <vt:lpstr>Times New Roman</vt:lpstr>
      <vt:lpstr>Wingdings 2</vt:lpstr>
      <vt:lpstr>Остин</vt:lpstr>
      <vt:lpstr>         Система помощи женщинам и детям, пострадавшим от насилия и травли, основанная на взаимодействии.  </vt:lpstr>
      <vt:lpstr>Уникальность</vt:lpstr>
      <vt:lpstr>Реализуются программы</vt:lpstr>
      <vt:lpstr>Помощь женщинам и детям, пострадавшим от насилия. Путь благополучателя</vt:lpstr>
      <vt:lpstr>Преодоление школьной травли. Путь благополучателя</vt:lpstr>
      <vt:lpstr>      противодействие буллингу (травли в школе) Задачи </vt:lpstr>
      <vt:lpstr>      противодействие буллингу  Серия просветительских, обучающих, практических мероприятий с педагогами, детьми, родителями </vt:lpstr>
      <vt:lpstr>Конкурс «Дружелюбная школа»</vt:lpstr>
      <vt:lpstr>Конкурс «Дружелюбная школа»</vt:lpstr>
      <vt:lpstr>      помощь семьям подростков с деструктивным поведением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Учетная запись Майкрософт</cp:lastModifiedBy>
  <cp:revision>142</cp:revision>
  <dcterms:created xsi:type="dcterms:W3CDTF">2022-04-08T15:07:53Z</dcterms:created>
  <dcterms:modified xsi:type="dcterms:W3CDTF">2025-08-25T19:01:18Z</dcterms:modified>
</cp:coreProperties>
</file>